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6" r:id="rId3"/>
    <p:sldId id="284" r:id="rId4"/>
    <p:sldId id="258" r:id="rId5"/>
    <p:sldId id="288" r:id="rId6"/>
    <p:sldId id="289" r:id="rId7"/>
    <p:sldId id="290" r:id="rId8"/>
    <p:sldId id="278" r:id="rId9"/>
    <p:sldId id="259" r:id="rId10"/>
    <p:sldId id="279" r:id="rId11"/>
    <p:sldId id="260" r:id="rId12"/>
    <p:sldId id="280" r:id="rId13"/>
    <p:sldId id="261" r:id="rId14"/>
    <p:sldId id="281" r:id="rId15"/>
    <p:sldId id="273" r:id="rId16"/>
    <p:sldId id="287" r:id="rId17"/>
    <p:sldId id="282" r:id="rId18"/>
    <p:sldId id="262" r:id="rId19"/>
    <p:sldId id="283" r:id="rId20"/>
    <p:sldId id="263" r:id="rId21"/>
    <p:sldId id="285" r:id="rId22"/>
    <p:sldId id="266" r:id="rId23"/>
    <p:sldId id="267" r:id="rId24"/>
    <p:sldId id="277" r:id="rId25"/>
  </p:sldIdLst>
  <p:sldSz cx="9144000" cy="6858000" type="screen4x3"/>
  <p:notesSz cx="6669088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973" autoAdjust="0"/>
  </p:normalViewPr>
  <p:slideViewPr>
    <p:cSldViewPr>
      <p:cViewPr varScale="1">
        <p:scale>
          <a:sx n="62" d="100"/>
          <a:sy n="62" d="100"/>
        </p:scale>
        <p:origin x="205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9" tIns="45000" rIns="89999" bIns="4500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607" y="0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9" tIns="45000" rIns="89999" bIns="4500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18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9" tIns="45000" rIns="89999" bIns="4500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607" y="9377318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9" tIns="45000" rIns="89999" bIns="4500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0084DB-924A-4AF8-BB04-2176BD7C7A9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4418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9" tIns="45000" rIns="89999" bIns="4500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9" tIns="45000" rIns="89999" bIns="4500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89515"/>
            <a:ext cx="5335270" cy="4442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9" tIns="45000" rIns="89999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8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9" tIns="45000" rIns="89999" bIns="4500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377318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9" tIns="45000" rIns="89999" bIns="4500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AE5DED-BAC6-47F1-9CD8-C655CB8380B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7832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4B89495-73ED-4056-BDC8-E95AD6A4166D}" type="slidenum">
              <a:rPr lang="nl-NL" altLang="nl-NL" smtClean="0"/>
              <a:pPr eaLnBrk="1" hangingPunct="1"/>
              <a:t>1</a:t>
            </a:fld>
            <a:endParaRPr lang="nl-NL" altLang="nl-NL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055280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C9BCB0-CCC3-4D73-9182-8126C97D8B89}" type="slidenum">
              <a:rPr lang="nl-NL" altLang="nl-NL" smtClean="0"/>
              <a:pPr eaLnBrk="1" hangingPunct="1"/>
              <a:t>13</a:t>
            </a:fld>
            <a:endParaRPr lang="nl-NL" altLang="nl-NL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4432383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47D105-2C85-47DB-823C-A098BCA02B73}" type="slidenum">
              <a:rPr lang="nl-NL" altLang="nl-NL" smtClean="0"/>
              <a:pPr eaLnBrk="1" hangingPunct="1"/>
              <a:t>14</a:t>
            </a:fld>
            <a:endParaRPr lang="nl-NL" altLang="nl-NL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56485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AE5DED-BAC6-47F1-9CD8-C655CB8380BB}" type="slidenum">
              <a:rPr lang="nl-NL" smtClean="0"/>
              <a:pPr>
                <a:defRPr/>
              </a:pPr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0393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47D105-2C85-47DB-823C-A098BCA02B73}" type="slidenum">
              <a:rPr lang="nl-NL" altLang="nl-NL" smtClean="0"/>
              <a:pPr eaLnBrk="1" hangingPunct="1"/>
              <a:t>17</a:t>
            </a:fld>
            <a:endParaRPr lang="nl-NL" altLang="nl-NL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698651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D84454F-DD02-4824-A35E-EAECBE973426}" type="slidenum">
              <a:rPr lang="nl-NL" altLang="nl-NL" smtClean="0"/>
              <a:pPr eaLnBrk="1" hangingPunct="1"/>
              <a:t>18</a:t>
            </a:fld>
            <a:endParaRPr lang="nl-NL" altLang="nl-NL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136842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47D105-2C85-47DB-823C-A098BCA02B73}" type="slidenum">
              <a:rPr lang="nl-NL" altLang="nl-NL" smtClean="0"/>
              <a:pPr eaLnBrk="1" hangingPunct="1"/>
              <a:t>19</a:t>
            </a:fld>
            <a:endParaRPr lang="nl-NL" altLang="nl-NL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394428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47D105-2C85-47DB-823C-A098BCA02B73}" type="slidenum">
              <a:rPr lang="nl-NL" altLang="nl-NL" smtClean="0"/>
              <a:pPr eaLnBrk="1" hangingPunct="1"/>
              <a:t>21</a:t>
            </a:fld>
            <a:endParaRPr lang="nl-NL" altLang="nl-NL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19876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47D105-2C85-47DB-823C-A098BCA02B73}" type="slidenum">
              <a:rPr lang="nl-NL" altLang="nl-NL" smtClean="0"/>
              <a:pPr eaLnBrk="1" hangingPunct="1"/>
              <a:t>3</a:t>
            </a:fld>
            <a:endParaRPr lang="nl-NL" altLang="nl-NL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89814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880B664-7A11-4DBD-993B-EC61A2C166F9}" type="slidenum">
              <a:rPr lang="nl-NL" altLang="nl-NL" smtClean="0"/>
              <a:pPr eaLnBrk="1" hangingPunct="1"/>
              <a:t>4</a:t>
            </a:fld>
            <a:endParaRPr lang="nl-NL" altLang="nl-NL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nl-NL" altLang="nl-NL" dirty="0"/>
              <a:t>Verhouding tussen water en droge stof </a:t>
            </a:r>
          </a:p>
          <a:p>
            <a:pPr eaLnBrk="1" hangingPunct="1"/>
            <a:r>
              <a:rPr lang="nl-NL" altLang="nl-NL" dirty="0"/>
              <a:t>Droge stof bevat alle voederwaarde</a:t>
            </a:r>
            <a:r>
              <a:rPr lang="nl-NL" altLang="nl-NL" baseline="0" dirty="0"/>
              <a:t> van het product</a:t>
            </a:r>
          </a:p>
          <a:p>
            <a:pPr eaLnBrk="1" hangingPunct="1"/>
            <a:endParaRPr lang="nl-NL" altLang="nl-NL" baseline="0" dirty="0"/>
          </a:p>
          <a:p>
            <a:pPr eaLnBrk="1" hangingPunct="1"/>
            <a:r>
              <a:rPr lang="nl-NL" altLang="nl-NL" baseline="0" dirty="0"/>
              <a:t>Hoge </a:t>
            </a:r>
            <a:r>
              <a:rPr lang="nl-NL" altLang="nl-NL" baseline="0" dirty="0" err="1"/>
              <a:t>ds</a:t>
            </a:r>
            <a:r>
              <a:rPr lang="nl-NL" altLang="nl-NL" baseline="0" dirty="0"/>
              <a:t> gehalte kan langer bewaard worden zonder te gaan schimmelen</a:t>
            </a:r>
          </a:p>
          <a:p>
            <a:pPr eaLnBrk="1" hangingPunct="1"/>
            <a:endParaRPr lang="nl-NL" altLang="nl-NL" baseline="0" dirty="0"/>
          </a:p>
          <a:p>
            <a:pPr eaLnBrk="1" hangingPunct="1"/>
            <a:r>
              <a:rPr lang="nl-NL" altLang="nl-NL" baseline="0" dirty="0"/>
              <a:t>Te lage </a:t>
            </a:r>
            <a:r>
              <a:rPr lang="nl-NL" altLang="nl-NL" baseline="0" dirty="0" err="1"/>
              <a:t>ds</a:t>
            </a:r>
            <a:r>
              <a:rPr lang="nl-NL" altLang="nl-NL" baseline="0" dirty="0"/>
              <a:t> kan voor zorgen dat je meer verliezen hebt door sappen die eruit stromen(sappen bevatten energie en voedingsstoffen) </a:t>
            </a:r>
          </a:p>
          <a:p>
            <a:pPr eaLnBrk="1" hangingPunct="1"/>
            <a:endParaRPr lang="nl-NL" altLang="nl-NL" baseline="0" dirty="0"/>
          </a:p>
          <a:p>
            <a:pPr eaLnBrk="1" hangingPunct="1"/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287925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23 x 45% = 10,4 kg DS </a:t>
            </a:r>
          </a:p>
          <a:p>
            <a:r>
              <a:rPr lang="nl-NL" dirty="0"/>
              <a:t>12 x 36%</a:t>
            </a:r>
            <a:r>
              <a:rPr lang="nl-NL" baseline="0" dirty="0"/>
              <a:t> = 4,3 kg DS </a:t>
            </a:r>
          </a:p>
          <a:p>
            <a:r>
              <a:rPr lang="nl-NL" baseline="0" dirty="0"/>
              <a:t>6 x 90 % = 5,4 kg DS </a:t>
            </a:r>
          </a:p>
          <a:p>
            <a:r>
              <a:rPr lang="nl-NL" baseline="0" dirty="0"/>
              <a:t>Totaal kg opname DS= 20,1 DS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AE5DED-BAC6-47F1-9CD8-C655CB8380BB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584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47D105-2C85-47DB-823C-A098BCA02B73}" type="slidenum">
              <a:rPr lang="nl-NL" altLang="nl-NL" smtClean="0"/>
              <a:pPr eaLnBrk="1" hangingPunct="1"/>
              <a:t>8</a:t>
            </a:fld>
            <a:endParaRPr lang="nl-NL" altLang="nl-NL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79064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1C92882-EA7F-4A94-9D5A-A406A23D0E6D}" type="slidenum">
              <a:rPr lang="nl-NL" altLang="nl-NL" smtClean="0"/>
              <a:pPr eaLnBrk="1" hangingPunct="1"/>
              <a:t>9</a:t>
            </a:fld>
            <a:endParaRPr lang="nl-NL" altLang="nl-NL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26748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47D105-2C85-47DB-823C-A098BCA02B73}" type="slidenum">
              <a:rPr lang="nl-NL" altLang="nl-NL" smtClean="0"/>
              <a:pPr eaLnBrk="1" hangingPunct="1"/>
              <a:t>10</a:t>
            </a:fld>
            <a:endParaRPr lang="nl-NL" altLang="nl-NL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nl-NL" altLang="nl-NL" dirty="0"/>
              <a:t>Anorganische stof = ruw</a:t>
            </a:r>
            <a:r>
              <a:rPr lang="nl-NL" altLang="nl-NL" baseline="0" dirty="0"/>
              <a:t> as (RAS) </a:t>
            </a:r>
          </a:p>
          <a:p>
            <a:pPr eaLnBrk="1" hangingPunct="1"/>
            <a:r>
              <a:rPr lang="nl-NL" altLang="nl-NL" baseline="0" dirty="0"/>
              <a:t>Bestaat uit mineralen (oplosbaar in water) en uit grond</a:t>
            </a: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4207531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79D2258-63A5-485F-9E4B-729FF424B864}" type="slidenum">
              <a:rPr lang="nl-NL" altLang="nl-NL" smtClean="0"/>
              <a:pPr eaLnBrk="1" hangingPunct="1"/>
              <a:t>11</a:t>
            </a:fld>
            <a:endParaRPr lang="nl-NL" altLang="nl-NL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270138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1249" indent="-2812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4999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24998" indent="-2250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7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24998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7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24997" indent="-22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47D105-2C85-47DB-823C-A098BCA02B73}" type="slidenum">
              <a:rPr lang="nl-NL" altLang="nl-NL" smtClean="0"/>
              <a:pPr eaLnBrk="1" hangingPunct="1"/>
              <a:t>12</a:t>
            </a:fld>
            <a:endParaRPr lang="nl-NL" altLang="nl-NL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nl-NL" altLang="nl-NL" dirty="0"/>
              <a:t>OS= DS – RAS </a:t>
            </a:r>
          </a:p>
        </p:txBody>
      </p:sp>
    </p:spTree>
    <p:extLst>
      <p:ext uri="{BB962C8B-B14F-4D97-AF65-F5344CB8AC3E}">
        <p14:creationId xmlns:p14="http://schemas.microsoft.com/office/powerpoint/2010/main" val="3094677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B801F65-01E4-4586-B950-6F89A1E1E83F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071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7870AEE-CDE6-4510-A033-6D6465669364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076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FF39CEE-418C-41A7-A314-722B269B5C44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33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991BB19-B5AF-4235-8AA3-2B74730390AF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1259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D0A8FEF-8D25-42BE-B266-3088E87F0434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129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2638919-5A8B-4907-9834-0F0521D3F15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55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3826B41-5B37-4E30-9BA9-8FEC7D2ADAF3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724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CF66393-8FDB-431E-B19A-EFAFAAF0E0B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974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1C646A4-C3FB-4A4B-BA5F-93CDD7E779B3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7631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863F4C3-F3D4-43E2-8178-FC4F5F2B255A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216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650DF0-25F2-49B7-82AE-FBE8D4A0F8C8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61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Veevoeding</a:t>
            </a:r>
            <a:endParaRPr lang="nl-NL" altLang="nl-NL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nl-NL" dirty="0" err="1"/>
              <a:t>Weende</a:t>
            </a:r>
            <a:r>
              <a:rPr lang="en-US" altLang="nl-NL" dirty="0"/>
              <a:t> </a:t>
            </a:r>
            <a:r>
              <a:rPr lang="en-US" altLang="nl-NL" dirty="0" err="1"/>
              <a:t>analyse</a:t>
            </a:r>
            <a:endParaRPr lang="en-US" altLang="nl-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Weende analyse</a:t>
            </a:r>
            <a:endParaRPr lang="nl-NL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30400"/>
            <a:ext cx="8659896" cy="392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hthoek 4"/>
          <p:cNvSpPr/>
          <p:nvPr/>
        </p:nvSpPr>
        <p:spPr>
          <a:xfrm>
            <a:off x="3275856" y="4365104"/>
            <a:ext cx="1296144" cy="936104"/>
          </a:xfrm>
          <a:prstGeom prst="rect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736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dirty="0" err="1"/>
              <a:t>Anorganische</a:t>
            </a:r>
            <a:r>
              <a:rPr lang="en-US" altLang="nl-NL" dirty="0"/>
              <a:t> </a:t>
            </a:r>
            <a:r>
              <a:rPr lang="en-US" altLang="nl-NL" dirty="0" err="1"/>
              <a:t>stof</a:t>
            </a:r>
            <a:r>
              <a:rPr lang="en-US" altLang="nl-NL" dirty="0"/>
              <a:t>   R(</a:t>
            </a:r>
            <a:r>
              <a:rPr lang="en-US" altLang="nl-NL" dirty="0" err="1"/>
              <a:t>uw</a:t>
            </a:r>
            <a:r>
              <a:rPr lang="en-US" altLang="nl-NL" dirty="0"/>
              <a:t>)AS</a:t>
            </a:r>
            <a:endParaRPr lang="nl-NL" altLang="nl-NL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nl-NL" dirty="0" err="1"/>
              <a:t>Zand</a:t>
            </a:r>
            <a:endParaRPr lang="en-US" altLang="nl-NL" dirty="0"/>
          </a:p>
          <a:p>
            <a:pPr eaLnBrk="1" hangingPunct="1"/>
            <a:r>
              <a:rPr lang="en-US" altLang="nl-NL" dirty="0" err="1"/>
              <a:t>Mineralen</a:t>
            </a:r>
            <a:r>
              <a:rPr lang="en-US" altLang="nl-NL" dirty="0"/>
              <a:t> </a:t>
            </a:r>
          </a:p>
          <a:p>
            <a:pPr lvl="1"/>
            <a:r>
              <a:rPr lang="en-US" altLang="nl-NL" dirty="0"/>
              <a:t>(</a:t>
            </a:r>
            <a:r>
              <a:rPr lang="en-US" altLang="nl-NL" dirty="0" err="1"/>
              <a:t>o.a</a:t>
            </a:r>
            <a:r>
              <a:rPr lang="en-US" altLang="nl-NL" dirty="0"/>
              <a:t>. Ca-P-Mg-Na-K-Cu-Zn-Se-Co)</a:t>
            </a:r>
          </a:p>
          <a:p>
            <a:pPr lvl="1"/>
            <a:r>
              <a:rPr lang="en-US" altLang="nl-NL" dirty="0" err="1"/>
              <a:t>Overschot</a:t>
            </a:r>
            <a:r>
              <a:rPr lang="en-US" altLang="nl-NL" dirty="0"/>
              <a:t> of </a:t>
            </a:r>
            <a:r>
              <a:rPr lang="en-US" altLang="nl-NL" dirty="0" err="1"/>
              <a:t>tekort</a:t>
            </a:r>
            <a:r>
              <a:rPr lang="en-US" altLang="nl-NL" dirty="0"/>
              <a:t> is </a:t>
            </a:r>
            <a:r>
              <a:rPr lang="en-US" altLang="nl-NL" dirty="0" err="1"/>
              <a:t>ongezond</a:t>
            </a:r>
            <a:endParaRPr lang="en-US" altLang="nl-NL" dirty="0"/>
          </a:p>
          <a:p>
            <a:pPr lvl="1"/>
            <a:r>
              <a:rPr lang="en-US" altLang="nl-NL" dirty="0" err="1"/>
              <a:t>Overschot</a:t>
            </a:r>
            <a:r>
              <a:rPr lang="en-US" altLang="nl-NL" dirty="0"/>
              <a:t> </a:t>
            </a:r>
            <a:r>
              <a:rPr lang="en-US" altLang="nl-NL" dirty="0" err="1"/>
              <a:t>komt</a:t>
            </a:r>
            <a:r>
              <a:rPr lang="en-US" altLang="nl-NL" dirty="0"/>
              <a:t> in milieu</a:t>
            </a:r>
          </a:p>
          <a:p>
            <a:pPr lvl="1"/>
            <a:endParaRPr lang="nl-NL" altLang="nl-N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Weende analyse</a:t>
            </a:r>
            <a:endParaRPr lang="nl-NL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30400"/>
            <a:ext cx="8659896" cy="392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hthoek 4"/>
          <p:cNvSpPr/>
          <p:nvPr/>
        </p:nvSpPr>
        <p:spPr>
          <a:xfrm>
            <a:off x="3323803" y="2636912"/>
            <a:ext cx="1296144" cy="936104"/>
          </a:xfrm>
          <a:prstGeom prst="rect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107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Organische stof  OS</a:t>
            </a:r>
            <a:endParaRPr lang="nl-NL" altLang="nl-NL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en-US" altLang="nl-NL" dirty="0"/>
          </a:p>
          <a:p>
            <a:pPr eaLnBrk="1" hangingPunct="1">
              <a:lnSpc>
                <a:spcPct val="90000"/>
              </a:lnSpc>
            </a:pPr>
            <a:endParaRPr lang="en-US" altLang="nl-NL" dirty="0"/>
          </a:p>
          <a:p>
            <a:pPr eaLnBrk="1" hangingPunct="1">
              <a:lnSpc>
                <a:spcPct val="90000"/>
              </a:lnSpc>
            </a:pPr>
            <a:r>
              <a:rPr lang="en-US" altLang="nl-NL" dirty="0" err="1"/>
              <a:t>Alles</a:t>
            </a:r>
            <a:r>
              <a:rPr lang="en-US" altLang="nl-NL" dirty="0"/>
              <a:t> wat </a:t>
            </a:r>
            <a:r>
              <a:rPr lang="en-US" altLang="nl-NL" dirty="0" err="1"/>
              <a:t>brandt</a:t>
            </a:r>
            <a:endParaRPr lang="en-US" altLang="nl-NL" dirty="0"/>
          </a:p>
          <a:p>
            <a:pPr eaLnBrk="1" hangingPunct="1">
              <a:lnSpc>
                <a:spcPct val="90000"/>
              </a:lnSpc>
            </a:pPr>
            <a:endParaRPr lang="en-US" altLang="nl-NL" dirty="0"/>
          </a:p>
          <a:p>
            <a:pPr eaLnBrk="1" hangingPunct="1">
              <a:lnSpc>
                <a:spcPct val="90000"/>
              </a:lnSpc>
            </a:pPr>
            <a:r>
              <a:rPr lang="en-US" altLang="nl-NL" dirty="0"/>
              <a:t>N-</a:t>
            </a:r>
            <a:r>
              <a:rPr lang="en-US" altLang="nl-NL" dirty="0" err="1"/>
              <a:t>houdend</a:t>
            </a:r>
            <a:r>
              <a:rPr lang="en-US" altLang="nl-NL" dirty="0"/>
              <a:t> </a:t>
            </a:r>
            <a:r>
              <a:rPr lang="en-US" altLang="nl-NL" dirty="0" err="1"/>
              <a:t>en</a:t>
            </a:r>
            <a:r>
              <a:rPr lang="en-US" altLang="nl-NL" dirty="0"/>
              <a:t> N-</a:t>
            </a:r>
            <a:r>
              <a:rPr lang="en-US" altLang="nl-NL" dirty="0" err="1"/>
              <a:t>vrij</a:t>
            </a:r>
            <a:endParaRPr lang="en-US" altLang="nl-NL" dirty="0"/>
          </a:p>
          <a:p>
            <a:pPr eaLnBrk="1" hangingPunct="1">
              <a:lnSpc>
                <a:spcPct val="90000"/>
              </a:lnSpc>
            </a:pPr>
            <a:endParaRPr lang="en-US" altLang="nl-NL" dirty="0"/>
          </a:p>
          <a:p>
            <a:pPr eaLnBrk="1" hangingPunct="1">
              <a:lnSpc>
                <a:spcPct val="90000"/>
              </a:lnSpc>
            </a:pPr>
            <a:r>
              <a:rPr lang="en-US" altLang="nl-NL" dirty="0"/>
              <a:t>N-</a:t>
            </a:r>
            <a:r>
              <a:rPr lang="en-US" altLang="nl-NL" dirty="0" err="1"/>
              <a:t>houdend</a:t>
            </a:r>
            <a:endParaRPr lang="en-US" altLang="nl-NL" dirty="0"/>
          </a:p>
          <a:p>
            <a:pPr lvl="1">
              <a:lnSpc>
                <a:spcPct val="90000"/>
              </a:lnSpc>
            </a:pPr>
            <a:r>
              <a:rPr lang="en-US" altLang="nl-NL" dirty="0"/>
              <a:t> N-</a:t>
            </a:r>
            <a:r>
              <a:rPr lang="en-US" altLang="nl-NL" dirty="0" err="1"/>
              <a:t>gehalte</a:t>
            </a:r>
            <a:r>
              <a:rPr lang="en-US" altLang="nl-NL" dirty="0"/>
              <a:t> x 6,25 = </a:t>
            </a:r>
            <a:r>
              <a:rPr lang="en-US" altLang="nl-NL" dirty="0" err="1"/>
              <a:t>eiwitgehalte</a:t>
            </a:r>
            <a:endParaRPr lang="en-US" altLang="nl-NL" dirty="0"/>
          </a:p>
          <a:p>
            <a:pPr eaLnBrk="1" hangingPunct="1">
              <a:lnSpc>
                <a:spcPct val="90000"/>
              </a:lnSpc>
            </a:pPr>
            <a:endParaRPr lang="en-US" altLang="nl-NL" dirty="0"/>
          </a:p>
          <a:p>
            <a:pPr eaLnBrk="1" hangingPunct="1">
              <a:lnSpc>
                <a:spcPct val="90000"/>
              </a:lnSpc>
            </a:pPr>
            <a:r>
              <a:rPr lang="en-US" altLang="nl-NL" dirty="0"/>
              <a:t>N-</a:t>
            </a:r>
            <a:r>
              <a:rPr lang="en-US" altLang="nl-NL" dirty="0" err="1"/>
              <a:t>vrij</a:t>
            </a:r>
            <a:r>
              <a:rPr lang="en-US" altLang="nl-NL" dirty="0"/>
              <a:t> = </a:t>
            </a:r>
            <a:r>
              <a:rPr lang="en-US" altLang="nl-NL" dirty="0" err="1"/>
              <a:t>koolhydraten</a:t>
            </a:r>
            <a:r>
              <a:rPr lang="en-US" altLang="nl-NL" dirty="0"/>
              <a:t> </a:t>
            </a:r>
            <a:r>
              <a:rPr lang="en-US" altLang="nl-NL" dirty="0" err="1"/>
              <a:t>en</a:t>
            </a:r>
            <a:r>
              <a:rPr lang="en-US" altLang="nl-NL" dirty="0"/>
              <a:t> </a:t>
            </a:r>
            <a:r>
              <a:rPr lang="en-US" altLang="nl-NL" dirty="0" err="1"/>
              <a:t>vetten</a:t>
            </a:r>
            <a:endParaRPr lang="en-US" altLang="nl-NL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nl-NL" dirty="0"/>
              <a:t>				(</a:t>
            </a:r>
            <a:r>
              <a:rPr lang="en-US" altLang="nl-NL" dirty="0" err="1"/>
              <a:t>en</a:t>
            </a:r>
            <a:r>
              <a:rPr lang="en-US" altLang="nl-NL" dirty="0"/>
              <a:t> </a:t>
            </a:r>
            <a:r>
              <a:rPr lang="en-US" altLang="nl-NL" dirty="0" err="1"/>
              <a:t>vitaminen</a:t>
            </a:r>
            <a:r>
              <a:rPr lang="en-US" altLang="nl-NL" dirty="0"/>
              <a:t>)</a:t>
            </a:r>
            <a:endParaRPr lang="nl-NL" altLang="nl-NL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4321175" cy="117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Weende analyse</a:t>
            </a:r>
            <a:endParaRPr lang="nl-NL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30400"/>
            <a:ext cx="8659896" cy="392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hthoek 4"/>
          <p:cNvSpPr/>
          <p:nvPr/>
        </p:nvSpPr>
        <p:spPr>
          <a:xfrm>
            <a:off x="4684147" y="2276872"/>
            <a:ext cx="1339320" cy="972024"/>
          </a:xfrm>
          <a:prstGeom prst="rect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6938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dirty="0"/>
              <a:t>eiwit  en ruw eiwit (RE)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nl-NL" dirty="0"/>
              <a:t>RE=</a:t>
            </a:r>
            <a:r>
              <a:rPr lang="en-US" altLang="nl-NL" dirty="0" err="1"/>
              <a:t>ruw</a:t>
            </a:r>
            <a:r>
              <a:rPr lang="en-US" altLang="nl-NL" dirty="0"/>
              <a:t> </a:t>
            </a:r>
            <a:r>
              <a:rPr lang="en-US" altLang="nl-NL" dirty="0" err="1"/>
              <a:t>eiwit</a:t>
            </a:r>
            <a:r>
              <a:rPr lang="en-US" altLang="nl-NL" dirty="0"/>
              <a:t> = </a:t>
            </a:r>
            <a:r>
              <a:rPr lang="en-US" altLang="nl-NL" dirty="0" err="1"/>
              <a:t>eiwit</a:t>
            </a:r>
            <a:r>
              <a:rPr lang="en-US" altLang="nl-NL" dirty="0"/>
              <a:t> + </a:t>
            </a:r>
            <a:r>
              <a:rPr lang="en-US" altLang="nl-NL" dirty="0" err="1"/>
              <a:t>amiden</a:t>
            </a:r>
            <a:endParaRPr lang="en-US" altLang="nl-NL" dirty="0"/>
          </a:p>
          <a:p>
            <a:pPr marL="457200" lvl="1" indent="0">
              <a:buNone/>
            </a:pPr>
            <a:endParaRPr lang="nl-NL" altLang="nl-NL" dirty="0"/>
          </a:p>
          <a:p>
            <a:pPr eaLnBrk="1" hangingPunct="1"/>
            <a:r>
              <a:rPr lang="nl-NL" altLang="nl-NL" dirty="0"/>
              <a:t>Gras   170    gram per kg droge stof</a:t>
            </a:r>
          </a:p>
          <a:p>
            <a:pPr eaLnBrk="1" hangingPunct="1"/>
            <a:r>
              <a:rPr lang="nl-NL" altLang="nl-NL" dirty="0"/>
              <a:t>Kuil     150</a:t>
            </a:r>
          </a:p>
          <a:p>
            <a:pPr eaLnBrk="1" hangingPunct="1"/>
            <a:r>
              <a:rPr lang="nl-NL" altLang="nl-NL" dirty="0"/>
              <a:t>Mais     80</a:t>
            </a:r>
          </a:p>
          <a:p>
            <a:pPr eaLnBrk="1" hangingPunct="1"/>
            <a:r>
              <a:rPr lang="nl-NL" altLang="nl-NL" dirty="0"/>
              <a:t>Brok     80 – 200</a:t>
            </a:r>
          </a:p>
          <a:p>
            <a:pPr eaLnBrk="1" hangingPunct="1"/>
            <a:r>
              <a:rPr lang="nl-NL" altLang="nl-NL" dirty="0"/>
              <a:t>Soja    400</a:t>
            </a:r>
          </a:p>
          <a:p>
            <a:pPr eaLnBrk="1" hangingPunct="1"/>
            <a:endParaRPr lang="nl-NL" altLang="nl-N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Eiwitten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Opgebouwd uit ketens aminozuren</a:t>
            </a:r>
          </a:p>
          <a:p>
            <a:r>
              <a:rPr lang="nl-NL" dirty="0"/>
              <a:t>20 verschillende soorten aminozuren</a:t>
            </a:r>
          </a:p>
          <a:p>
            <a:r>
              <a:rPr lang="nl-NL" dirty="0"/>
              <a:t>Bij tekort:</a:t>
            </a:r>
          </a:p>
          <a:p>
            <a:pPr lvl="1"/>
            <a:r>
              <a:rPr lang="nl-NL" dirty="0"/>
              <a:t>kan het ene aminozuur uit het andere gemaakt worden</a:t>
            </a:r>
          </a:p>
          <a:p>
            <a:pPr lvl="1"/>
            <a:r>
              <a:rPr lang="nl-NL" dirty="0"/>
              <a:t>Moet er soms bijgevoerd worden (de noodzakelijke </a:t>
            </a:r>
            <a:r>
              <a:rPr lang="nl-NL" dirty="0" err="1"/>
              <a:t>az</a:t>
            </a:r>
            <a:r>
              <a:rPr lang="nl-NL" dirty="0"/>
              <a:t>):</a:t>
            </a:r>
          </a:p>
          <a:p>
            <a:pPr marL="457200" lvl="1" indent="0">
              <a:buNone/>
            </a:pPr>
            <a:r>
              <a:rPr lang="nl-NL" dirty="0"/>
              <a:t>     o.a. lysine, </a:t>
            </a:r>
            <a:r>
              <a:rPr lang="nl-NL" dirty="0" err="1"/>
              <a:t>methionine</a:t>
            </a:r>
            <a:r>
              <a:rPr lang="nl-NL" dirty="0"/>
              <a:t> en </a:t>
            </a:r>
            <a:r>
              <a:rPr lang="nl-NL" dirty="0" err="1"/>
              <a:t>cystine</a:t>
            </a:r>
            <a:endParaRPr lang="nl-NL" dirty="0"/>
          </a:p>
          <a:p>
            <a:r>
              <a:rPr lang="nl-NL" dirty="0"/>
              <a:t>Eiwit nodig voor vlees en melkeiwit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9080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Weende analyse</a:t>
            </a:r>
            <a:endParaRPr lang="nl-NL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30400"/>
            <a:ext cx="8659896" cy="392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hthoek 4"/>
          <p:cNvSpPr/>
          <p:nvPr/>
        </p:nvSpPr>
        <p:spPr>
          <a:xfrm>
            <a:off x="4788024" y="3140968"/>
            <a:ext cx="1198287" cy="840192"/>
          </a:xfrm>
          <a:prstGeom prst="rect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807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0.16285 -0.06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42" y="-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dirty="0"/>
              <a:t>Ruw vet = </a:t>
            </a:r>
            <a:r>
              <a:rPr lang="nl-NL" altLang="nl-NL" dirty="0" err="1"/>
              <a:t>Rvet</a:t>
            </a:r>
            <a:endParaRPr lang="nl-NL" altLang="nl-NL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nl-NL" dirty="0"/>
              <a:t>Deel van N-vrij wat vet bevat.</a:t>
            </a:r>
          </a:p>
          <a:p>
            <a:pPr eaLnBrk="1" hangingPunct="1"/>
            <a:r>
              <a:rPr lang="nl-NL" altLang="nl-NL" dirty="0"/>
              <a:t>Vet is goedkoop en bevat veel energie</a:t>
            </a:r>
          </a:p>
          <a:p>
            <a:pPr eaLnBrk="1" hangingPunct="1"/>
            <a:r>
              <a:rPr lang="nl-NL" altLang="nl-NL" dirty="0"/>
              <a:t>Teveel vet remt </a:t>
            </a:r>
            <a:r>
              <a:rPr lang="nl-NL" altLang="nl-NL" dirty="0" err="1"/>
              <a:t>pensfermentatie</a:t>
            </a:r>
            <a:endParaRPr lang="nl-NL" altLang="nl-NL" dirty="0"/>
          </a:p>
          <a:p>
            <a:pPr eaLnBrk="1" hangingPunct="1">
              <a:buFontTx/>
              <a:buNone/>
            </a:pPr>
            <a:r>
              <a:rPr lang="nl-NL" altLang="nl-NL" dirty="0"/>
              <a:t>   </a:t>
            </a:r>
            <a:r>
              <a:rPr lang="nl-NL" altLang="nl-NL" dirty="0">
                <a:sym typeface="Wingdings" pitchFamily="2" charset="2"/>
              </a:rPr>
              <a:t> bacteriën worden ingepakt.</a:t>
            </a:r>
          </a:p>
          <a:p>
            <a:pPr eaLnBrk="1" hangingPunct="1"/>
            <a:r>
              <a:rPr lang="nl-NL" altLang="nl-NL" dirty="0"/>
              <a:t>Vet bevat vitaminen (ADEK)</a:t>
            </a:r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Rest van N-vrij zijn koolhydraten</a:t>
            </a:r>
          </a:p>
          <a:p>
            <a:pPr eaLnBrk="1" hangingPunct="1"/>
            <a:endParaRPr lang="nl-NL" altLang="nl-N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Weende analyse</a:t>
            </a:r>
            <a:endParaRPr lang="nl-NL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30400"/>
            <a:ext cx="8659896" cy="392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hthoek 4"/>
          <p:cNvSpPr/>
          <p:nvPr/>
        </p:nvSpPr>
        <p:spPr>
          <a:xfrm>
            <a:off x="4788024" y="3164872"/>
            <a:ext cx="1224136" cy="840192"/>
          </a:xfrm>
          <a:prstGeom prst="rect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7759288" y="3053152"/>
            <a:ext cx="1224136" cy="840192"/>
          </a:xfrm>
          <a:prstGeom prst="rect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077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81481E-6 L 0.16146 0.061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een Weende analyse?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599" y="2420888"/>
            <a:ext cx="6347714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400" dirty="0"/>
              <a:t>Ga zelf eens op onderzoek uit!!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nl-NL" sz="2000" dirty="0"/>
              <a:t> Probeer aan de hand van het internet uit te zoeken, wat een Weende Analyse is.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62904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Koolhydraten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nl-NL" dirty="0"/>
              <a:t>Deels ruwe celstof (RC) (slecht verteerbaar)</a:t>
            </a:r>
          </a:p>
          <a:p>
            <a:pPr eaLnBrk="1" hangingPunct="1"/>
            <a:r>
              <a:rPr lang="nl-NL" altLang="nl-NL" dirty="0"/>
              <a:t>Rest is </a:t>
            </a:r>
            <a:r>
              <a:rPr lang="nl-NL" altLang="nl-NL" u="sng" dirty="0"/>
              <a:t>O</a:t>
            </a:r>
            <a:r>
              <a:rPr lang="nl-NL" altLang="nl-NL" dirty="0"/>
              <a:t>verige </a:t>
            </a:r>
            <a:r>
              <a:rPr lang="nl-NL" altLang="nl-NL" u="sng" dirty="0"/>
              <a:t>K</a:t>
            </a:r>
            <a:r>
              <a:rPr lang="nl-NL" altLang="nl-NL" dirty="0"/>
              <a:t>oolhydraten (=OK, goed verteerbaar)</a:t>
            </a:r>
          </a:p>
          <a:p>
            <a:pPr eaLnBrk="1" hangingPunct="1">
              <a:buFontTx/>
              <a:buNone/>
            </a:pPr>
            <a:r>
              <a:rPr lang="nl-NL" altLang="nl-NL" dirty="0"/>
              <a:t>	            o.a. suiker en zetmeel</a:t>
            </a:r>
          </a:p>
          <a:p>
            <a:pPr eaLnBrk="1" hangingPunct="1"/>
            <a:endParaRPr lang="nl-NL" altLang="nl-NL" dirty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691570"/>
            <a:ext cx="187960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7" name="Picture 5" descr="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573463"/>
            <a:ext cx="17430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Weende analyse</a:t>
            </a:r>
            <a:endParaRPr lang="nl-NL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30400"/>
            <a:ext cx="8659896" cy="392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hthoek 4"/>
          <p:cNvSpPr/>
          <p:nvPr/>
        </p:nvSpPr>
        <p:spPr>
          <a:xfrm>
            <a:off x="6345244" y="3573016"/>
            <a:ext cx="1107076" cy="864096"/>
          </a:xfrm>
          <a:prstGeom prst="rect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215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0.16146 0.061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609600"/>
            <a:ext cx="6347713" cy="803176"/>
          </a:xfrm>
        </p:spPr>
        <p:txBody>
          <a:bodyPr/>
          <a:lstStyle/>
          <a:p>
            <a:pPr eaLnBrk="1" hangingPunct="1"/>
            <a:r>
              <a:rPr lang="nl-NL" altLang="nl-NL" dirty="0"/>
              <a:t>Verteerbaarheid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165066"/>
            <a:ext cx="6347714" cy="3880773"/>
          </a:xfrm>
        </p:spPr>
        <p:txBody>
          <a:bodyPr/>
          <a:lstStyle/>
          <a:p>
            <a:pPr eaLnBrk="1" hangingPunct="1"/>
            <a:r>
              <a:rPr lang="nl-NL" altLang="nl-NL" dirty="0"/>
              <a:t>Bestendig en onbestendig zetmeel</a:t>
            </a:r>
          </a:p>
          <a:p>
            <a:pPr eaLnBrk="1" hangingPunct="1"/>
            <a:r>
              <a:rPr lang="nl-NL" altLang="nl-NL" dirty="0"/>
              <a:t>snel = suikers</a:t>
            </a:r>
          </a:p>
          <a:p>
            <a:pPr eaLnBrk="1" hangingPunct="1">
              <a:buFontTx/>
              <a:buNone/>
            </a:pPr>
            <a:r>
              <a:rPr lang="nl-NL" altLang="nl-NL" dirty="0"/>
              <a:t>	langzamer = zetmeel</a:t>
            </a:r>
          </a:p>
          <a:p>
            <a:pPr eaLnBrk="1" hangingPunct="1">
              <a:buFontTx/>
              <a:buNone/>
            </a:pPr>
            <a:r>
              <a:rPr lang="nl-NL" altLang="nl-NL" dirty="0"/>
              <a:t>	erg langzaam = hemicellulose en </a:t>
            </a:r>
            <a:r>
              <a:rPr lang="nl-NL" altLang="nl-NL" dirty="0" err="1"/>
              <a:t>pectines</a:t>
            </a:r>
            <a:endParaRPr lang="nl-NL" altLang="nl-NL" dirty="0"/>
          </a:p>
        </p:txBody>
      </p:sp>
      <p:pic>
        <p:nvPicPr>
          <p:cNvPr id="14340" name="Picture 4" descr="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105453"/>
            <a:ext cx="5137107" cy="357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koolhydraten</a:t>
            </a:r>
          </a:p>
        </p:txBody>
      </p:sp>
      <p:pic>
        <p:nvPicPr>
          <p:cNvPr id="15363" name="Picture 4" descr="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764704"/>
            <a:ext cx="4804438" cy="571701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8136904" cy="6128758"/>
          </a:xfrm>
        </p:spPr>
      </p:pic>
    </p:spTree>
    <p:extLst>
      <p:ext uri="{BB962C8B-B14F-4D97-AF65-F5344CB8AC3E}">
        <p14:creationId xmlns:p14="http://schemas.microsoft.com/office/powerpoint/2010/main" val="172389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Weende analyse</a:t>
            </a:r>
            <a:endParaRPr lang="nl-NL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30400"/>
            <a:ext cx="8659896" cy="392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hthoek 1"/>
          <p:cNvSpPr/>
          <p:nvPr/>
        </p:nvSpPr>
        <p:spPr>
          <a:xfrm>
            <a:off x="1763688" y="3501008"/>
            <a:ext cx="1296144" cy="936104"/>
          </a:xfrm>
          <a:prstGeom prst="rect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690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Droge stof  DS</a:t>
            </a:r>
            <a:endParaRPr lang="nl-NL" altLang="nl-NL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nl-NL" sz="2000" dirty="0" err="1"/>
              <a:t>Levert</a:t>
            </a:r>
            <a:r>
              <a:rPr lang="en-US" altLang="nl-NL" sz="2000" dirty="0"/>
              <a:t> </a:t>
            </a:r>
            <a:r>
              <a:rPr lang="en-US" altLang="nl-NL" sz="2000" dirty="0" err="1"/>
              <a:t>voedingsstoffen</a:t>
            </a:r>
            <a:endParaRPr lang="en-US" altLang="nl-NL" sz="2000" dirty="0"/>
          </a:p>
          <a:p>
            <a:pPr eaLnBrk="1" hangingPunct="1">
              <a:lnSpc>
                <a:spcPct val="90000"/>
              </a:lnSpc>
            </a:pPr>
            <a:endParaRPr lang="en-US" altLang="nl-NL" dirty="0"/>
          </a:p>
          <a:p>
            <a:pPr eaLnBrk="1" hangingPunct="1">
              <a:lnSpc>
                <a:spcPct val="90000"/>
              </a:lnSpc>
            </a:pPr>
            <a:r>
              <a:rPr lang="en-US" altLang="nl-NL" dirty="0"/>
              <a:t>Gras	16%</a:t>
            </a:r>
          </a:p>
          <a:p>
            <a:pPr eaLnBrk="1" hangingPunct="1">
              <a:lnSpc>
                <a:spcPct val="90000"/>
              </a:lnSpc>
            </a:pPr>
            <a:r>
              <a:rPr lang="en-US" altLang="nl-NL" dirty="0" err="1"/>
              <a:t>Kuil</a:t>
            </a:r>
            <a:r>
              <a:rPr lang="en-US" altLang="nl-NL" dirty="0"/>
              <a:t>	45%</a:t>
            </a:r>
          </a:p>
          <a:p>
            <a:pPr eaLnBrk="1" hangingPunct="1">
              <a:lnSpc>
                <a:spcPct val="90000"/>
              </a:lnSpc>
            </a:pPr>
            <a:r>
              <a:rPr lang="en-US" altLang="nl-NL" dirty="0" err="1"/>
              <a:t>Mais</a:t>
            </a:r>
            <a:r>
              <a:rPr lang="en-US" altLang="nl-NL" dirty="0"/>
              <a:t>	35%</a:t>
            </a:r>
          </a:p>
          <a:p>
            <a:pPr eaLnBrk="1" hangingPunct="1">
              <a:lnSpc>
                <a:spcPct val="90000"/>
              </a:lnSpc>
            </a:pPr>
            <a:r>
              <a:rPr lang="en-US" altLang="nl-NL" dirty="0" err="1"/>
              <a:t>Bostel</a:t>
            </a:r>
            <a:r>
              <a:rPr lang="en-US" altLang="nl-NL" dirty="0"/>
              <a:t>	22%</a:t>
            </a:r>
          </a:p>
          <a:p>
            <a:pPr eaLnBrk="1" hangingPunct="1">
              <a:lnSpc>
                <a:spcPct val="90000"/>
              </a:lnSpc>
            </a:pPr>
            <a:r>
              <a:rPr lang="en-US" altLang="nl-NL" dirty="0" err="1"/>
              <a:t>Komkommer</a:t>
            </a:r>
            <a:r>
              <a:rPr lang="en-US" altLang="nl-NL" dirty="0"/>
              <a:t> 6%</a:t>
            </a:r>
          </a:p>
          <a:p>
            <a:pPr eaLnBrk="1" hangingPunct="1">
              <a:lnSpc>
                <a:spcPct val="90000"/>
              </a:lnSpc>
            </a:pPr>
            <a:r>
              <a:rPr lang="en-US" altLang="nl-NL" dirty="0" err="1"/>
              <a:t>Rantsoen</a:t>
            </a:r>
            <a:r>
              <a:rPr lang="en-US" altLang="nl-NL" dirty="0"/>
              <a:t> 40 – 50 %</a:t>
            </a:r>
          </a:p>
          <a:p>
            <a:pPr eaLnBrk="1" hangingPunct="1">
              <a:lnSpc>
                <a:spcPct val="90000"/>
              </a:lnSpc>
            </a:pPr>
            <a:r>
              <a:rPr lang="en-US" altLang="nl-NL" dirty="0" err="1"/>
              <a:t>Krachtvoer</a:t>
            </a:r>
            <a:r>
              <a:rPr lang="en-US" altLang="nl-NL" dirty="0"/>
              <a:t>  90%</a:t>
            </a:r>
          </a:p>
          <a:p>
            <a:pPr eaLnBrk="1" hangingPunct="1">
              <a:lnSpc>
                <a:spcPct val="90000"/>
              </a:lnSpc>
            </a:pPr>
            <a:r>
              <a:rPr lang="en-US" altLang="nl-NL" dirty="0"/>
              <a:t>CCM 	50-60%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nl-NL" dirty="0" err="1"/>
              <a:t>Aardappelvezels</a:t>
            </a:r>
            <a:r>
              <a:rPr lang="en-US" altLang="nl-NL" dirty="0"/>
              <a:t>  14- 16% </a:t>
            </a:r>
            <a:endParaRPr lang="nl-NL" alt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Benodigde hoeveelheid DS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Ongeveer 20 kg DS </a:t>
            </a:r>
          </a:p>
          <a:p>
            <a:pPr lvl="1"/>
            <a:r>
              <a:rPr lang="nl-NL" dirty="0"/>
              <a:t>12 a 15 kg DS Ruwvoer </a:t>
            </a:r>
          </a:p>
          <a:p>
            <a:pPr lvl="1"/>
            <a:r>
              <a:rPr lang="nl-NL" dirty="0"/>
              <a:t>2 a 10 kg DS krachtvoer of natte bijproducten 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Opname afhankelijk van: </a:t>
            </a:r>
          </a:p>
          <a:p>
            <a:pPr lvl="2"/>
            <a:r>
              <a:rPr lang="nl-NL" dirty="0"/>
              <a:t>Productiestadium </a:t>
            </a:r>
          </a:p>
          <a:p>
            <a:pPr lvl="2"/>
            <a:r>
              <a:rPr lang="nl-NL" dirty="0"/>
              <a:t>Melkproductie </a:t>
            </a:r>
          </a:p>
          <a:p>
            <a:pPr lvl="2"/>
            <a:r>
              <a:rPr lang="nl-NL" dirty="0"/>
              <a:t>Leeftijd </a:t>
            </a:r>
          </a:p>
          <a:p>
            <a:pPr lvl="2"/>
            <a:r>
              <a:rPr lang="nl-NL" dirty="0"/>
              <a:t>Dracht </a:t>
            </a:r>
          </a:p>
        </p:txBody>
      </p:sp>
    </p:spTree>
    <p:extLst>
      <p:ext uri="{BB962C8B-B14F-4D97-AF65-F5344CB8AC3E}">
        <p14:creationId xmlns:p14="http://schemas.microsoft.com/office/powerpoint/2010/main" val="3849401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Rekenen van kg product naar kg DS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Rantsoen koe met melkgift 30 kg/dag</a:t>
            </a:r>
          </a:p>
          <a:p>
            <a:pPr lvl="1"/>
            <a:r>
              <a:rPr lang="nl-NL" dirty="0"/>
              <a:t>23 kg kuilgras (45% DS) </a:t>
            </a:r>
          </a:p>
          <a:p>
            <a:pPr lvl="1"/>
            <a:r>
              <a:rPr lang="nl-NL" dirty="0"/>
              <a:t>12 kg snijmais (36% DS) </a:t>
            </a:r>
          </a:p>
          <a:p>
            <a:pPr lvl="1"/>
            <a:r>
              <a:rPr lang="nl-NL" dirty="0"/>
              <a:t>6 kg brok (90% DS) </a:t>
            </a:r>
          </a:p>
          <a:p>
            <a:pPr lvl="1"/>
            <a:endParaRPr lang="nl-NL" dirty="0"/>
          </a:p>
          <a:p>
            <a:pPr marL="457200" lvl="1" indent="0">
              <a:buNone/>
            </a:pPr>
            <a:r>
              <a:rPr lang="nl-NL" dirty="0"/>
              <a:t>Hoeveel neemt deze koe per dag op? </a:t>
            </a:r>
          </a:p>
        </p:txBody>
      </p:sp>
    </p:spTree>
    <p:extLst>
      <p:ext uri="{BB962C8B-B14F-4D97-AF65-F5344CB8AC3E}">
        <p14:creationId xmlns:p14="http://schemas.microsoft.com/office/powerpoint/2010/main" val="3405127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98" y="1916832"/>
            <a:ext cx="9083213" cy="4594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681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Weende analyse</a:t>
            </a:r>
            <a:endParaRPr lang="nl-NL" alt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l-NL" altLang="nl-NL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30400"/>
            <a:ext cx="8659896" cy="392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hthoek 4"/>
          <p:cNvSpPr/>
          <p:nvPr/>
        </p:nvSpPr>
        <p:spPr>
          <a:xfrm>
            <a:off x="1763688" y="2636912"/>
            <a:ext cx="1296144" cy="936104"/>
          </a:xfrm>
          <a:prstGeom prst="rect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444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Water</a:t>
            </a:r>
            <a:endParaRPr lang="nl-NL" altLang="nl-NL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altLang="nl-NL" dirty="0"/>
              <a:t>Bouwstof voor lichaam</a:t>
            </a:r>
          </a:p>
          <a:p>
            <a:pPr eaLnBrk="1" hangingPunct="1"/>
            <a:r>
              <a:rPr lang="nl-NL" altLang="nl-NL" dirty="0"/>
              <a:t>Transport voedingsstoffen/afvalstoffen</a:t>
            </a:r>
          </a:p>
          <a:p>
            <a:pPr eaLnBrk="1" hangingPunct="1"/>
            <a:r>
              <a:rPr lang="nl-NL" altLang="nl-NL" dirty="0"/>
              <a:t>Warmteregulatie</a:t>
            </a:r>
          </a:p>
          <a:p>
            <a:pPr eaLnBrk="1" hangingPunct="1"/>
            <a:r>
              <a:rPr lang="nl-NL" altLang="nl-NL" dirty="0"/>
              <a:t>Stoffen oplossen voor vertering</a:t>
            </a:r>
          </a:p>
          <a:p>
            <a:pPr eaLnBrk="1" hangingPunct="1"/>
            <a:r>
              <a:rPr lang="nl-NL" altLang="nl-NL" dirty="0"/>
              <a:t>Melkvorming</a:t>
            </a:r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Let op kwaliteit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theme/theme1.xml><?xml version="1.0" encoding="utf-8"?>
<a:theme xmlns:a="http://schemas.openxmlformats.org/drawingml/2006/main" name="Leeg_helicon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Leeg_helicon</Template>
  <TotalTime>1746</TotalTime>
  <Words>526</Words>
  <Application>Microsoft Office PowerPoint</Application>
  <PresentationFormat>Diavoorstelling (4:3)</PresentationFormat>
  <Paragraphs>131</Paragraphs>
  <Slides>24</Slides>
  <Notes>16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Leeg_helicon</vt:lpstr>
      <vt:lpstr>Veevoeding</vt:lpstr>
      <vt:lpstr>Wat is een Weende analyse?</vt:lpstr>
      <vt:lpstr>Weende analyse</vt:lpstr>
      <vt:lpstr>Droge stof  DS</vt:lpstr>
      <vt:lpstr>Benodigde hoeveelheid DS </vt:lpstr>
      <vt:lpstr>Rekenen van kg product naar kg DS</vt:lpstr>
      <vt:lpstr>PowerPoint-presentatie</vt:lpstr>
      <vt:lpstr>Weende analyse</vt:lpstr>
      <vt:lpstr>Water</vt:lpstr>
      <vt:lpstr>Weende analyse</vt:lpstr>
      <vt:lpstr>Anorganische stof   R(uw)AS</vt:lpstr>
      <vt:lpstr>Weende analyse</vt:lpstr>
      <vt:lpstr>Organische stof  OS</vt:lpstr>
      <vt:lpstr>Weende analyse</vt:lpstr>
      <vt:lpstr>eiwit  en ruw eiwit (RE)</vt:lpstr>
      <vt:lpstr>Eiwitten</vt:lpstr>
      <vt:lpstr>Weende analyse</vt:lpstr>
      <vt:lpstr>Ruw vet = Rvet</vt:lpstr>
      <vt:lpstr>Weende analyse</vt:lpstr>
      <vt:lpstr>Koolhydraten</vt:lpstr>
      <vt:lpstr>Weende analyse</vt:lpstr>
      <vt:lpstr>Verteerbaarheid</vt:lpstr>
      <vt:lpstr>koolhydraten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Veevoeding</dc:title>
  <dc:creator>thj</dc:creator>
  <cp:lastModifiedBy>Carolien Sengers</cp:lastModifiedBy>
  <cp:revision>59</cp:revision>
  <cp:lastPrinted>2014-11-11T07:48:44Z</cp:lastPrinted>
  <dcterms:created xsi:type="dcterms:W3CDTF">2010-11-01T14:29:05Z</dcterms:created>
  <dcterms:modified xsi:type="dcterms:W3CDTF">2020-10-26T09:25:17Z</dcterms:modified>
</cp:coreProperties>
</file>